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1"/>
  </p:handoutMasterIdLst>
  <p:sldIdLst>
    <p:sldId id="263" r:id="rId2"/>
    <p:sldId id="257" r:id="rId3"/>
    <p:sldId id="256" r:id="rId4"/>
    <p:sldId id="266" r:id="rId5"/>
    <p:sldId id="261" r:id="rId6"/>
    <p:sldId id="264" r:id="rId7"/>
    <p:sldId id="265" r:id="rId8"/>
    <p:sldId id="267" r:id="rId9"/>
    <p:sldId id="26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迭代与选择嵌套及其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3.8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458901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迭代与选择嵌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套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其</a:t>
            </a:r>
            <a:r>
              <a:rPr lang="en-US" altLang="zh-CN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3018847" y="2749932"/>
            <a:ext cx="6020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在一个迭代算法中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，如果包括一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个选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择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，就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构成了迭代和选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择的嵌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套。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3078909" cy="461665"/>
            <a:chOff x="515938" y="1091211"/>
            <a:chExt cx="3078909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6133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迭代与选择嵌套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997977" y="2295795"/>
            <a:ext cx="7863199" cy="275782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3301" y="2285255"/>
            <a:ext cx="5638194" cy="4202171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642201" y="3275272"/>
            <a:ext cx="4885781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在学习双路选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择问题时已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经实现了判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断某一年是否是闰年的问题。现在的问题是需要重复若干次这样的判断，直到用户输入的年份为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，这是一个迭代算法。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1428094" y="1005569"/>
            <a:ext cx="9154330" cy="1001002"/>
            <a:chOff x="679948" y="1005569"/>
            <a:chExt cx="9154330" cy="100100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9013536" cy="874808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919421" y="858307"/>
              <a:ext cx="971048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306832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1" y="1078499"/>
              <a:ext cx="77178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可以根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据用户输入的年份判断该年是否是闰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年，直到用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户输入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年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停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止处理。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9665327" y="1005569"/>
              <a:ext cx="152814" cy="165397"/>
              <a:chOff x="9683433" y="98746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83433" y="99284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34454" y="98746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9660896" y="1847465"/>
              <a:ext cx="152814" cy="165398"/>
              <a:chOff x="6652613" y="-2482316"/>
              <a:chExt cx="152814" cy="16539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2613" y="-2482316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98606" y="-2482315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3642202" y="2714163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表格 48">
            <a:extLst>
              <a:ext uri="{FF2B5EF4-FFF2-40B4-BE49-F238E27FC236}">
                <a16:creationId xmlns:a16="http://schemas.microsoft.com/office/drawing/2014/main" id="{D5B3C37A-A0A3-427F-B14F-717B55C71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15790"/>
              </p:ext>
            </p:extLst>
          </p:nvPr>
        </p:nvGraphicFramePr>
        <p:xfrm>
          <a:off x="2473700" y="1748965"/>
          <a:ext cx="6654799" cy="3835179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0049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98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8351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5322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输入一个年份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0779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2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当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year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不等于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时重复下面的操作：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73560125-C237-4C62-9269-C62F8DAA2FCE}"/>
              </a:ext>
            </a:extLst>
          </p:cNvPr>
          <p:cNvSpPr/>
          <p:nvPr/>
        </p:nvSpPr>
        <p:spPr>
          <a:xfrm>
            <a:off x="4166917" y="3641396"/>
            <a:ext cx="45043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year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满足闰年条件</a:t>
            </a:r>
            <a:endParaRPr lang="en-US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输出“是闰年”</a:t>
            </a:r>
          </a:p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否则</a:t>
            </a:r>
          </a:p>
          <a:p>
            <a:pPr algn="just" hangingPunct="0"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输出“不是闰年”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9F214076-D500-4300-8B7D-14DD0E174968}"/>
              </a:ext>
            </a:extLst>
          </p:cNvPr>
          <p:cNvSpPr/>
          <p:nvPr/>
        </p:nvSpPr>
        <p:spPr>
          <a:xfrm>
            <a:off x="4039918" y="3590596"/>
            <a:ext cx="4415482" cy="1712938"/>
          </a:xfrm>
          <a:prstGeom prst="round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514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1377467" y="895149"/>
            <a:ext cx="9198457" cy="5331366"/>
            <a:chOff x="850263" y="1121062"/>
            <a:chExt cx="13399484" cy="5967853"/>
          </a:xfrm>
        </p:grpSpPr>
        <p:sp>
          <p:nvSpPr>
            <p:cNvPr id="23" name="任意多边形 3">
              <a:extLst>
                <a:ext uri="{FF2B5EF4-FFF2-40B4-BE49-F238E27FC236}">
                  <a16:creationId xmlns:a16="http://schemas.microsoft.com/office/drawing/2014/main" id="{C6AA0518-EB65-49B7-87C8-F9D6C829C8C7}"/>
                </a:ext>
              </a:extLst>
            </p:cNvPr>
            <p:cNvSpPr/>
            <p:nvPr/>
          </p:nvSpPr>
          <p:spPr>
            <a:xfrm>
              <a:off x="850263" y="1121062"/>
              <a:ext cx="13399484" cy="5967853"/>
            </a:xfrm>
            <a:custGeom>
              <a:avLst/>
              <a:gdLst>
                <a:gd name="connsiteX0" fmla="*/ 7831355 w 10491473"/>
                <a:gd name="connsiteY0" fmla="*/ 0 h 4877076"/>
                <a:gd name="connsiteX1" fmla="*/ 9266735 w 10491473"/>
                <a:gd name="connsiteY1" fmla="*/ 0 h 4877076"/>
                <a:gd name="connsiteX2" fmla="*/ 9506378 w 10491473"/>
                <a:gd name="connsiteY2" fmla="*/ 273194 h 4877076"/>
                <a:gd name="connsiteX3" fmla="*/ 9724144 w 10491473"/>
                <a:gd name="connsiteY3" fmla="*/ 273194 h 4877076"/>
                <a:gd name="connsiteX4" fmla="*/ 10491473 w 10491473"/>
                <a:gd name="connsiteY4" fmla="*/ 1040523 h 4877076"/>
                <a:gd name="connsiteX5" fmla="*/ 10491473 w 10491473"/>
                <a:gd name="connsiteY5" fmla="*/ 4877076 h 4877076"/>
                <a:gd name="connsiteX6" fmla="*/ 10083708 w 10491473"/>
                <a:gd name="connsiteY6" fmla="*/ 4877076 h 4877076"/>
                <a:gd name="connsiteX7" fmla="*/ 9976858 w 10491473"/>
                <a:gd name="connsiteY7" fmla="*/ 4718650 h 4877076"/>
                <a:gd name="connsiteX8" fmla="*/ 9017366 w 10491473"/>
                <a:gd name="connsiteY8" fmla="*/ 4718650 h 4877076"/>
                <a:gd name="connsiteX9" fmla="*/ 8910516 w 10491473"/>
                <a:gd name="connsiteY9" fmla="*/ 4877076 h 4877076"/>
                <a:gd name="connsiteX10" fmla="*/ 767329 w 10491473"/>
                <a:gd name="connsiteY10" fmla="*/ 4877076 h 4877076"/>
                <a:gd name="connsiteX11" fmla="*/ 0 w 10491473"/>
                <a:gd name="connsiteY11" fmla="*/ 4109747 h 4877076"/>
                <a:gd name="connsiteX12" fmla="*/ 0 w 10491473"/>
                <a:gd name="connsiteY12" fmla="*/ 3233529 h 4877076"/>
                <a:gd name="connsiteX13" fmla="*/ 177598 w 10491473"/>
                <a:gd name="connsiteY13" fmla="*/ 3068263 h 4877076"/>
                <a:gd name="connsiteX14" fmla="*/ 177598 w 10491473"/>
                <a:gd name="connsiteY14" fmla="*/ 2401062 h 4877076"/>
                <a:gd name="connsiteX15" fmla="*/ 0 w 10491473"/>
                <a:gd name="connsiteY15" fmla="*/ 2235796 h 4877076"/>
                <a:gd name="connsiteX16" fmla="*/ 0 w 10491473"/>
                <a:gd name="connsiteY16" fmla="*/ 273194 h 4877076"/>
                <a:gd name="connsiteX17" fmla="*/ 433369 w 10491473"/>
                <a:gd name="connsiteY17" fmla="*/ 273194 h 4877076"/>
                <a:gd name="connsiteX18" fmla="*/ 673292 w 10491473"/>
                <a:gd name="connsiteY18" fmla="*/ 1376 h 4877076"/>
                <a:gd name="connsiteX19" fmla="*/ 2113993 w 10491473"/>
                <a:gd name="connsiteY19" fmla="*/ 1376 h 4877076"/>
                <a:gd name="connsiteX20" fmla="*/ 2353916 w 10491473"/>
                <a:gd name="connsiteY20" fmla="*/ 273194 h 4877076"/>
                <a:gd name="connsiteX21" fmla="*/ 7591712 w 10491473"/>
                <a:gd name="connsiteY21" fmla="*/ 273194 h 4877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91473" h="4877076">
                  <a:moveTo>
                    <a:pt x="7831355" y="0"/>
                  </a:moveTo>
                  <a:lnTo>
                    <a:pt x="9266735" y="0"/>
                  </a:lnTo>
                  <a:lnTo>
                    <a:pt x="9506378" y="273194"/>
                  </a:lnTo>
                  <a:lnTo>
                    <a:pt x="9724144" y="273194"/>
                  </a:lnTo>
                  <a:lnTo>
                    <a:pt x="10491473" y="1040523"/>
                  </a:lnTo>
                  <a:lnTo>
                    <a:pt x="10491473" y="4877076"/>
                  </a:lnTo>
                  <a:lnTo>
                    <a:pt x="10083708" y="4877076"/>
                  </a:lnTo>
                  <a:lnTo>
                    <a:pt x="9976858" y="4718650"/>
                  </a:lnTo>
                  <a:lnTo>
                    <a:pt x="9017366" y="4718650"/>
                  </a:lnTo>
                  <a:lnTo>
                    <a:pt x="8910516" y="4877076"/>
                  </a:lnTo>
                  <a:lnTo>
                    <a:pt x="767329" y="4877076"/>
                  </a:lnTo>
                  <a:lnTo>
                    <a:pt x="0" y="4109747"/>
                  </a:lnTo>
                  <a:lnTo>
                    <a:pt x="0" y="3233529"/>
                  </a:lnTo>
                  <a:lnTo>
                    <a:pt x="177598" y="3068263"/>
                  </a:lnTo>
                  <a:lnTo>
                    <a:pt x="177598" y="2401062"/>
                  </a:lnTo>
                  <a:lnTo>
                    <a:pt x="0" y="2235796"/>
                  </a:lnTo>
                  <a:lnTo>
                    <a:pt x="0" y="273194"/>
                  </a:lnTo>
                  <a:lnTo>
                    <a:pt x="433369" y="273194"/>
                  </a:lnTo>
                  <a:lnTo>
                    <a:pt x="673292" y="1376"/>
                  </a:lnTo>
                  <a:lnTo>
                    <a:pt x="2113993" y="1376"/>
                  </a:lnTo>
                  <a:lnTo>
                    <a:pt x="2353916" y="273194"/>
                  </a:lnTo>
                  <a:lnTo>
                    <a:pt x="7591712" y="273194"/>
                  </a:lnTo>
                  <a:close/>
                </a:path>
              </a:pathLst>
            </a:cu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53736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8" name="平行四边形 27">
              <a:extLst>
                <a:ext uri="{FF2B5EF4-FFF2-40B4-BE49-F238E27FC236}">
                  <a16:creationId xmlns:a16="http://schemas.microsoft.com/office/drawing/2014/main" id="{FAD07228-DD29-4551-940F-FFE4C82F5F61}"/>
                </a:ext>
              </a:extLst>
            </p:cNvPr>
            <p:cNvSpPr/>
            <p:nvPr/>
          </p:nvSpPr>
          <p:spPr>
            <a:xfrm>
              <a:off x="2141444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3179CCEC-A108-4774-AC3C-2678B06C3E21}"/>
                </a:ext>
              </a:extLst>
            </p:cNvPr>
            <p:cNvSpPr/>
            <p:nvPr/>
          </p:nvSpPr>
          <p:spPr>
            <a:xfrm>
              <a:off x="2744567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667E0F47-AC33-45EA-A55E-90DD080F7FF4}"/>
                </a:ext>
              </a:extLst>
            </p:cNvPr>
            <p:cNvSpPr/>
            <p:nvPr/>
          </p:nvSpPr>
          <p:spPr>
            <a:xfrm flipH="1">
              <a:off x="10939624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1" name="平行四边形 30">
              <a:extLst>
                <a:ext uri="{FF2B5EF4-FFF2-40B4-BE49-F238E27FC236}">
                  <a16:creationId xmlns:a16="http://schemas.microsoft.com/office/drawing/2014/main" id="{31B71EFB-9FBD-436B-84D3-85215503CEA3}"/>
                </a:ext>
              </a:extLst>
            </p:cNvPr>
            <p:cNvSpPr/>
            <p:nvPr/>
          </p:nvSpPr>
          <p:spPr>
            <a:xfrm flipH="1">
              <a:off x="11527332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2" name="平行四边形 31">
              <a:extLst>
                <a:ext uri="{FF2B5EF4-FFF2-40B4-BE49-F238E27FC236}">
                  <a16:creationId xmlns:a16="http://schemas.microsoft.com/office/drawing/2014/main" id="{37FE0ED7-845C-4BB1-874A-18FFB83CFDA2}"/>
                </a:ext>
              </a:extLst>
            </p:cNvPr>
            <p:cNvSpPr/>
            <p:nvPr/>
          </p:nvSpPr>
          <p:spPr>
            <a:xfrm flipH="1">
              <a:off x="12130455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F2752FDC-9FF6-4B44-A8CC-5690AD5865CF}"/>
              </a:ext>
            </a:extLst>
          </p:cNvPr>
          <p:cNvSpPr/>
          <p:nvPr/>
        </p:nvSpPr>
        <p:spPr>
          <a:xfrm>
            <a:off x="1749261" y="1043731"/>
            <a:ext cx="8826663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int year;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bool isLeapYear;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请输入一个年数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退出程序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："&lt;&lt;endl;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cin&gt;&gt;year;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 (year!=0)</a:t>
            </a:r>
          </a:p>
          <a:p>
            <a:pPr>
              <a:lnSpc>
                <a:spcPct val="8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</a:t>
            </a:r>
          </a:p>
          <a:p>
            <a:pPr>
              <a:lnSpc>
                <a:spcPct val="8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isLeapYear=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(year % 4 == 0 &amp;&amp; year%100 != 0)||(year%400 ==0);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if(isLeapYear)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cout&lt;&lt;year&lt;&lt;"年是闰年！"&lt;&lt;endl;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cout&lt;&lt;year&lt;&lt;"年不是闰年！"&lt;&lt;endl;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cout&lt;&lt;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请输入一个年数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退出程序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："&lt;&lt;endl;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cin&gt;&gt;year;</a:t>
            </a:r>
            <a:endParaRPr lang="en-US" altLang="zh-CN" sz="2000" dirty="0">
              <a:solidFill>
                <a:srgbClr val="FF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8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8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 0;</a:t>
            </a:r>
          </a:p>
          <a:p>
            <a:pPr>
              <a:lnSpc>
                <a:spcPct val="80000"/>
              </a:lnSpc>
            </a:pPr>
            <a:r>
              <a:rPr lang="zh-CN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3078909" cy="461665"/>
            <a:chOff x="515938" y="1091211"/>
            <a:chExt cx="3078909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6133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选择与迭代嵌套</a:t>
              </a:r>
            </a:p>
          </p:txBody>
        </p:sp>
      </p:grpSp>
      <p:sp>
        <p:nvSpPr>
          <p:cNvPr id="32" name="文本框 31">
            <a:extLst>
              <a:ext uri="{FF2B5EF4-FFF2-40B4-BE49-F238E27FC236}">
                <a16:creationId xmlns:a16="http://schemas.microsoft.com/office/drawing/2014/main" id="{98A03B3D-F8D7-46A0-AD3B-FB1E1A4E92B2}"/>
              </a:ext>
            </a:extLst>
          </p:cNvPr>
          <p:cNvSpPr txBox="1"/>
          <p:nvPr/>
        </p:nvSpPr>
        <p:spPr>
          <a:xfrm>
            <a:off x="4169978" y="2523538"/>
            <a:ext cx="3876481" cy="2196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在一个选择算法中，某个分支是一个迭代处理，这就构成了选择和迭代的嵌套。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82EF6B3E-83B9-4C5B-92B2-7724188AF3E1}"/>
              </a:ext>
            </a:extLst>
          </p:cNvPr>
          <p:cNvGrpSpPr/>
          <p:nvPr/>
        </p:nvGrpSpPr>
        <p:grpSpPr>
          <a:xfrm>
            <a:off x="3891450" y="2029054"/>
            <a:ext cx="4336075" cy="3358921"/>
            <a:chOff x="4188196" y="2127479"/>
            <a:chExt cx="3910692" cy="36507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C4DFA21B-2229-481A-8B4E-3BF6136E0E8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2CF75D56-BBEF-4CF5-B6A6-18A59CB9C86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3CFA4A96-6777-4C7C-89D3-731E814C76E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EAB652CD-93FA-4AFB-A701-496276CC893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A79CF2B0-13DE-4FC8-A55C-2E71CE17F8CD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47A6A60E-6B39-44D6-A5C9-037FD6406AC4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C9810798-B377-4020-B005-38022D1C3A1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51F5E71E-59B9-4DA7-9412-42F7EEE86F7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8422F8C-BA35-4DBF-8253-3F7C76E126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8101B4F9-712D-47A2-91A2-6A4BEBE658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0058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91840" y="2285256"/>
            <a:ext cx="5698156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3814013" y="3297205"/>
            <a:ext cx="4568838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当用户输入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时，进入求解“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的和” 的分支，当用户输入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时，进入求解“求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！”的分支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。其中，每一个分支又是一个迭代算法。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05569"/>
            <a:ext cx="9330326" cy="1001002"/>
            <a:chOff x="679948" y="1005569"/>
            <a:chExt cx="9154330" cy="100100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9013536" cy="874808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919421" y="858307"/>
              <a:ext cx="971048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306832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1" y="1078499"/>
              <a:ext cx="77178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程序可以根据用户的选择进行求“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到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的和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”（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用户输入</a:t>
              </a:r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）或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“求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！”操作（用户输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入</a:t>
              </a:r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9665327" y="1005569"/>
              <a:ext cx="152814" cy="165397"/>
              <a:chOff x="9683433" y="98746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683433" y="99284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34454" y="98746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9660896" y="1847465"/>
              <a:ext cx="152814" cy="165398"/>
              <a:chOff x="6652613" y="-2482316"/>
              <a:chExt cx="152814" cy="165398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52613" y="-2482316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98606" y="-2482315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3874183" y="2714163"/>
            <a:ext cx="2127999" cy="5611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100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表格 48">
            <a:extLst>
              <a:ext uri="{FF2B5EF4-FFF2-40B4-BE49-F238E27FC236}">
                <a16:creationId xmlns:a16="http://schemas.microsoft.com/office/drawing/2014/main" id="{D5B3C37A-A0A3-427F-B14F-717B55C71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856817"/>
              </p:ext>
            </p:extLst>
          </p:nvPr>
        </p:nvGraphicFramePr>
        <p:xfrm>
          <a:off x="2166715" y="1709045"/>
          <a:ext cx="6815921" cy="3281185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1029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86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86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</a:p>
                  </a:txBody>
                  <a:tcPr marL="68580" marR="68580" marT="0" marB="0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处理</a:t>
                      </a:r>
                    </a:p>
                  </a:txBody>
                  <a:tcPr marL="68580" marR="68580" marT="0" marB="0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2575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输入一个选择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ch</a:t>
                      </a:r>
                      <a:endParaRPr lang="en-US" altLang="zh-CN" sz="2400" kern="100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42850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ch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=1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，</a:t>
                      </a:r>
                    </a:p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迭代求解“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到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的和”，并输出结果</a:t>
                      </a:r>
                    </a:p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altLang="zh-CN" sz="2400" kern="100" dirty="0" err="1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ch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=2</a:t>
                      </a:r>
                    </a:p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迭代求解“</a:t>
                      </a:r>
                      <a:r>
                        <a:rPr lang="en-US" altLang="zh-CN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</a:t>
                      </a:r>
                      <a:r>
                        <a:rPr lang="zh-CN" altLang="en-US" sz="2400" kern="100" dirty="0"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！”，并输出结果</a:t>
                      </a:r>
                      <a:endParaRPr lang="zh-CN" altLang="en-US" sz="2000" kern="100" dirty="0"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873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462A23C-738D-4E58-9F09-217B70B047BB}"/>
              </a:ext>
            </a:extLst>
          </p:cNvPr>
          <p:cNvSpPr/>
          <p:nvPr/>
        </p:nvSpPr>
        <p:spPr>
          <a:xfrm>
            <a:off x="2244755" y="1249931"/>
            <a:ext cx="8010465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main()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sum=0,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=1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请输入你的选择（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的和，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！）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";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&gt;&gt; m;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if(m == 1)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nn-NO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for(int i=1; i&lt;=10; i++)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sum = sum +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到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的和：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sum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else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nn-NO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for(int i=2; i&lt;=10; i++)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fac=fac*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"10!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的结果为：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fac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B5BE2B4-EFE1-4A72-A7AC-E04377750291}"/>
              </a:ext>
            </a:extLst>
          </p:cNvPr>
          <p:cNvGrpSpPr/>
          <p:nvPr/>
        </p:nvGrpSpPr>
        <p:grpSpPr>
          <a:xfrm rot="10800000" flipH="1">
            <a:off x="1567967" y="1074978"/>
            <a:ext cx="9198457" cy="5460576"/>
            <a:chOff x="850263" y="1121062"/>
            <a:chExt cx="13399484" cy="6210775"/>
          </a:xfrm>
        </p:grpSpPr>
        <p:sp>
          <p:nvSpPr>
            <p:cNvPr id="16" name="任意多边形 3">
              <a:extLst>
                <a:ext uri="{FF2B5EF4-FFF2-40B4-BE49-F238E27FC236}">
                  <a16:creationId xmlns:a16="http://schemas.microsoft.com/office/drawing/2014/main" id="{A80462D6-5962-4B82-8B20-9B08A371B570}"/>
                </a:ext>
              </a:extLst>
            </p:cNvPr>
            <p:cNvSpPr/>
            <p:nvPr/>
          </p:nvSpPr>
          <p:spPr>
            <a:xfrm>
              <a:off x="850263" y="1121062"/>
              <a:ext cx="13399484" cy="6210775"/>
            </a:xfrm>
            <a:custGeom>
              <a:avLst/>
              <a:gdLst>
                <a:gd name="connsiteX0" fmla="*/ 7831355 w 10491473"/>
                <a:gd name="connsiteY0" fmla="*/ 0 h 4877076"/>
                <a:gd name="connsiteX1" fmla="*/ 9266735 w 10491473"/>
                <a:gd name="connsiteY1" fmla="*/ 0 h 4877076"/>
                <a:gd name="connsiteX2" fmla="*/ 9506378 w 10491473"/>
                <a:gd name="connsiteY2" fmla="*/ 273194 h 4877076"/>
                <a:gd name="connsiteX3" fmla="*/ 9724144 w 10491473"/>
                <a:gd name="connsiteY3" fmla="*/ 273194 h 4877076"/>
                <a:gd name="connsiteX4" fmla="*/ 10491473 w 10491473"/>
                <a:gd name="connsiteY4" fmla="*/ 1040523 h 4877076"/>
                <a:gd name="connsiteX5" fmla="*/ 10491473 w 10491473"/>
                <a:gd name="connsiteY5" fmla="*/ 4877076 h 4877076"/>
                <a:gd name="connsiteX6" fmla="*/ 10083708 w 10491473"/>
                <a:gd name="connsiteY6" fmla="*/ 4877076 h 4877076"/>
                <a:gd name="connsiteX7" fmla="*/ 9976858 w 10491473"/>
                <a:gd name="connsiteY7" fmla="*/ 4718650 h 4877076"/>
                <a:gd name="connsiteX8" fmla="*/ 9017366 w 10491473"/>
                <a:gd name="connsiteY8" fmla="*/ 4718650 h 4877076"/>
                <a:gd name="connsiteX9" fmla="*/ 8910516 w 10491473"/>
                <a:gd name="connsiteY9" fmla="*/ 4877076 h 4877076"/>
                <a:gd name="connsiteX10" fmla="*/ 767329 w 10491473"/>
                <a:gd name="connsiteY10" fmla="*/ 4877076 h 4877076"/>
                <a:gd name="connsiteX11" fmla="*/ 0 w 10491473"/>
                <a:gd name="connsiteY11" fmla="*/ 4109747 h 4877076"/>
                <a:gd name="connsiteX12" fmla="*/ 0 w 10491473"/>
                <a:gd name="connsiteY12" fmla="*/ 3233529 h 4877076"/>
                <a:gd name="connsiteX13" fmla="*/ 177598 w 10491473"/>
                <a:gd name="connsiteY13" fmla="*/ 3068263 h 4877076"/>
                <a:gd name="connsiteX14" fmla="*/ 177598 w 10491473"/>
                <a:gd name="connsiteY14" fmla="*/ 2401062 h 4877076"/>
                <a:gd name="connsiteX15" fmla="*/ 0 w 10491473"/>
                <a:gd name="connsiteY15" fmla="*/ 2235796 h 4877076"/>
                <a:gd name="connsiteX16" fmla="*/ 0 w 10491473"/>
                <a:gd name="connsiteY16" fmla="*/ 273194 h 4877076"/>
                <a:gd name="connsiteX17" fmla="*/ 433369 w 10491473"/>
                <a:gd name="connsiteY17" fmla="*/ 273194 h 4877076"/>
                <a:gd name="connsiteX18" fmla="*/ 673292 w 10491473"/>
                <a:gd name="connsiteY18" fmla="*/ 1376 h 4877076"/>
                <a:gd name="connsiteX19" fmla="*/ 2113993 w 10491473"/>
                <a:gd name="connsiteY19" fmla="*/ 1376 h 4877076"/>
                <a:gd name="connsiteX20" fmla="*/ 2353916 w 10491473"/>
                <a:gd name="connsiteY20" fmla="*/ 273194 h 4877076"/>
                <a:gd name="connsiteX21" fmla="*/ 7591712 w 10491473"/>
                <a:gd name="connsiteY21" fmla="*/ 273194 h 4877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91473" h="4877076">
                  <a:moveTo>
                    <a:pt x="7831355" y="0"/>
                  </a:moveTo>
                  <a:lnTo>
                    <a:pt x="9266735" y="0"/>
                  </a:lnTo>
                  <a:lnTo>
                    <a:pt x="9506378" y="273194"/>
                  </a:lnTo>
                  <a:lnTo>
                    <a:pt x="9724144" y="273194"/>
                  </a:lnTo>
                  <a:lnTo>
                    <a:pt x="10491473" y="1040523"/>
                  </a:lnTo>
                  <a:lnTo>
                    <a:pt x="10491473" y="4877076"/>
                  </a:lnTo>
                  <a:lnTo>
                    <a:pt x="10083708" y="4877076"/>
                  </a:lnTo>
                  <a:lnTo>
                    <a:pt x="9976858" y="4718650"/>
                  </a:lnTo>
                  <a:lnTo>
                    <a:pt x="9017366" y="4718650"/>
                  </a:lnTo>
                  <a:lnTo>
                    <a:pt x="8910516" y="4877076"/>
                  </a:lnTo>
                  <a:lnTo>
                    <a:pt x="767329" y="4877076"/>
                  </a:lnTo>
                  <a:lnTo>
                    <a:pt x="0" y="4109747"/>
                  </a:lnTo>
                  <a:lnTo>
                    <a:pt x="0" y="3233529"/>
                  </a:lnTo>
                  <a:lnTo>
                    <a:pt x="177598" y="3068263"/>
                  </a:lnTo>
                  <a:lnTo>
                    <a:pt x="177598" y="2401062"/>
                  </a:lnTo>
                  <a:lnTo>
                    <a:pt x="0" y="2235796"/>
                  </a:lnTo>
                  <a:lnTo>
                    <a:pt x="0" y="273194"/>
                  </a:lnTo>
                  <a:lnTo>
                    <a:pt x="433369" y="273194"/>
                  </a:lnTo>
                  <a:lnTo>
                    <a:pt x="673292" y="1376"/>
                  </a:lnTo>
                  <a:lnTo>
                    <a:pt x="2113993" y="1376"/>
                  </a:lnTo>
                  <a:lnTo>
                    <a:pt x="2353916" y="273194"/>
                  </a:lnTo>
                  <a:lnTo>
                    <a:pt x="7591712" y="273194"/>
                  </a:lnTo>
                  <a:close/>
                </a:path>
              </a:pathLst>
            </a:cu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/>
            </a:p>
          </p:txBody>
        </p: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0E995312-A46F-4084-AA42-691157745239}"/>
                </a:ext>
              </a:extLst>
            </p:cNvPr>
            <p:cNvSpPr/>
            <p:nvPr/>
          </p:nvSpPr>
          <p:spPr>
            <a:xfrm>
              <a:off x="1553736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8" name="平行四边形 27">
              <a:extLst>
                <a:ext uri="{FF2B5EF4-FFF2-40B4-BE49-F238E27FC236}">
                  <a16:creationId xmlns:a16="http://schemas.microsoft.com/office/drawing/2014/main" id="{CB93693E-A083-4E42-842C-9EF529C2426D}"/>
                </a:ext>
              </a:extLst>
            </p:cNvPr>
            <p:cNvSpPr/>
            <p:nvPr/>
          </p:nvSpPr>
          <p:spPr>
            <a:xfrm>
              <a:off x="2141444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EF7912DC-6EA7-42D0-AF03-42B361438773}"/>
                </a:ext>
              </a:extLst>
            </p:cNvPr>
            <p:cNvSpPr/>
            <p:nvPr/>
          </p:nvSpPr>
          <p:spPr>
            <a:xfrm>
              <a:off x="2744567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9B04340E-5B85-4C33-9F34-878224213031}"/>
                </a:ext>
              </a:extLst>
            </p:cNvPr>
            <p:cNvSpPr/>
            <p:nvPr/>
          </p:nvSpPr>
          <p:spPr>
            <a:xfrm flipH="1">
              <a:off x="10939624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1" name="平行四边形 30">
              <a:extLst>
                <a:ext uri="{FF2B5EF4-FFF2-40B4-BE49-F238E27FC236}">
                  <a16:creationId xmlns:a16="http://schemas.microsoft.com/office/drawing/2014/main" id="{9277CBB3-95B7-4418-B6C9-7E8D49A5EC0E}"/>
                </a:ext>
              </a:extLst>
            </p:cNvPr>
            <p:cNvSpPr/>
            <p:nvPr/>
          </p:nvSpPr>
          <p:spPr>
            <a:xfrm flipH="1">
              <a:off x="11527332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2" name="平行四边形 31">
              <a:extLst>
                <a:ext uri="{FF2B5EF4-FFF2-40B4-BE49-F238E27FC236}">
                  <a16:creationId xmlns:a16="http://schemas.microsoft.com/office/drawing/2014/main" id="{4BC59FEE-847D-4C51-AF4B-F0C03919092B}"/>
                </a:ext>
              </a:extLst>
            </p:cNvPr>
            <p:cNvSpPr/>
            <p:nvPr/>
          </p:nvSpPr>
          <p:spPr>
            <a:xfrm flipH="1">
              <a:off x="12130455" y="1161463"/>
              <a:ext cx="743451" cy="301925"/>
            </a:xfrm>
            <a:prstGeom prst="parallelogram">
              <a:avLst>
                <a:gd name="adj" fmla="val 76704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0411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292</Words>
  <Application>Microsoft Office PowerPoint</Application>
  <PresentationFormat>宽屏</PresentationFormat>
  <Paragraphs>72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50</cp:revision>
  <dcterms:created xsi:type="dcterms:W3CDTF">2018-07-20T07:37:48Z</dcterms:created>
  <dcterms:modified xsi:type="dcterms:W3CDTF">2018-08-01T10:51:28Z</dcterms:modified>
</cp:coreProperties>
</file>

<file path=docProps/thumbnail.jpeg>
</file>